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76" r:id="rId3"/>
    <p:sldId id="293" r:id="rId4"/>
    <p:sldId id="294" r:id="rId5"/>
    <p:sldId id="277" r:id="rId6"/>
    <p:sldId id="278" r:id="rId7"/>
    <p:sldId id="295" r:id="rId8"/>
    <p:sldId id="279" r:id="rId9"/>
    <p:sldId id="283" r:id="rId10"/>
    <p:sldId id="284" r:id="rId11"/>
    <p:sldId id="305" r:id="rId12"/>
    <p:sldId id="306" r:id="rId13"/>
    <p:sldId id="285" r:id="rId14"/>
    <p:sldId id="288" r:id="rId15"/>
    <p:sldId id="286" r:id="rId16"/>
    <p:sldId id="287" r:id="rId17"/>
    <p:sldId id="289" r:id="rId18"/>
    <p:sldId id="302" r:id="rId19"/>
    <p:sldId id="280" r:id="rId20"/>
    <p:sldId id="304" r:id="rId21"/>
    <p:sldId id="281" r:id="rId22"/>
    <p:sldId id="300" r:id="rId23"/>
    <p:sldId id="282" r:id="rId24"/>
    <p:sldId id="290" r:id="rId25"/>
    <p:sldId id="291" r:id="rId26"/>
    <p:sldId id="301" r:id="rId27"/>
    <p:sldId id="307" r:id="rId28"/>
    <p:sldId id="308" r:id="rId29"/>
    <p:sldId id="296" r:id="rId30"/>
    <p:sldId id="297" r:id="rId31"/>
    <p:sldId id="298" r:id="rId32"/>
    <p:sldId id="303" r:id="rId33"/>
    <p:sldId id="29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E70805-21F0-5148-9526-3A0F73962B8E}">
          <p14:sldIdLst>
            <p14:sldId id="275"/>
            <p14:sldId id="276"/>
            <p14:sldId id="293"/>
            <p14:sldId id="294"/>
            <p14:sldId id="277"/>
            <p14:sldId id="278"/>
            <p14:sldId id="295"/>
            <p14:sldId id="279"/>
            <p14:sldId id="283"/>
            <p14:sldId id="284"/>
            <p14:sldId id="305"/>
            <p14:sldId id="306"/>
            <p14:sldId id="285"/>
            <p14:sldId id="288"/>
            <p14:sldId id="286"/>
            <p14:sldId id="287"/>
            <p14:sldId id="289"/>
            <p14:sldId id="302"/>
            <p14:sldId id="280"/>
            <p14:sldId id="304"/>
            <p14:sldId id="281"/>
            <p14:sldId id="300"/>
            <p14:sldId id="282"/>
            <p14:sldId id="290"/>
            <p14:sldId id="291"/>
            <p14:sldId id="301"/>
          </p14:sldIdLst>
        </p14:section>
        <p14:section name="Untitled Section" id="{AE3E3458-87D9-CB4F-AEFA-4AF3E9C2D7AD}">
          <p14:sldIdLst>
            <p14:sldId id="307"/>
            <p14:sldId id="308"/>
            <p14:sldId id="296"/>
            <p14:sldId id="297"/>
            <p14:sldId id="298"/>
            <p14:sldId id="303"/>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4"/>
    <p:restoredTop sz="93700"/>
  </p:normalViewPr>
  <p:slideViewPr>
    <p:cSldViewPr snapToGrid="0" snapToObjects="1">
      <p:cViewPr varScale="1">
        <p:scale>
          <a:sx n="79" d="100"/>
          <a:sy n="79" d="100"/>
        </p:scale>
        <p:origin x="130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4AD5F275-5B0D-3445-86BC-129AC733A2F2}"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255813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AD5F275-5B0D-3445-86BC-129AC733A2F2}"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240172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AD5F275-5B0D-3445-86BC-129AC733A2F2}"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371077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AD5F275-5B0D-3445-86BC-129AC733A2F2}"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81291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4AD5F275-5B0D-3445-86BC-129AC733A2F2}"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377193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4AD5F275-5B0D-3445-86BC-129AC733A2F2}" type="datetimeFigureOut">
              <a:rPr lang="en-US" smtClean="0"/>
              <a:t>4/19/18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363587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4AD5F275-5B0D-3445-86BC-129AC733A2F2}" type="datetimeFigureOut">
              <a:rPr lang="en-US" smtClean="0"/>
              <a:t>4/19/18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426857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4AD5F275-5B0D-3445-86BC-129AC733A2F2}" type="datetimeFigureOut">
              <a:rPr lang="en-US" smtClean="0"/>
              <a:t>4/19/18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355509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5F275-5B0D-3445-86BC-129AC733A2F2}" type="datetimeFigureOut">
              <a:rPr lang="en-US" smtClean="0"/>
              <a:t>4/19/18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20187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4AD5F275-5B0D-3445-86BC-129AC733A2F2}" type="datetimeFigureOut">
              <a:rPr lang="en-US" smtClean="0"/>
              <a:t>4/19/18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368208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4AD5F275-5B0D-3445-86BC-129AC733A2F2}" type="datetimeFigureOut">
              <a:rPr lang="en-US" smtClean="0"/>
              <a:t>4/19/18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1EDBD-7A3C-3540-994B-138B11CBB7C7}" type="slidenum">
              <a:rPr lang="en-US" smtClean="0"/>
              <a:t>‹#›</a:t>
            </a:fld>
            <a:endParaRPr lang="en-US"/>
          </a:p>
        </p:txBody>
      </p:sp>
    </p:spTree>
    <p:extLst>
      <p:ext uri="{BB962C8B-B14F-4D97-AF65-F5344CB8AC3E}">
        <p14:creationId xmlns:p14="http://schemas.microsoft.com/office/powerpoint/2010/main" val="239297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5F275-5B0D-3445-86BC-129AC733A2F2}" type="datetimeFigureOut">
              <a:rPr lang="en-US" smtClean="0"/>
              <a:t>4/19/18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1EDBD-7A3C-3540-994B-138B11CBB7C7}" type="slidenum">
              <a:rPr lang="en-US" smtClean="0"/>
              <a:t>‹#›</a:t>
            </a:fld>
            <a:endParaRPr lang="en-US"/>
          </a:p>
        </p:txBody>
      </p:sp>
    </p:spTree>
    <p:extLst>
      <p:ext uri="{BB962C8B-B14F-4D97-AF65-F5344CB8AC3E}">
        <p14:creationId xmlns:p14="http://schemas.microsoft.com/office/powerpoint/2010/main" val="449225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engadget.com/2018/01/10/amsterdam-airbnb-rental-30-day-limi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B6787F-A091-7E4C-A16A-4A007ACC6702}"/>
              </a:ext>
            </a:extLst>
          </p:cNvPr>
          <p:cNvSpPr>
            <a:spLocks noGrp="1"/>
          </p:cNvSpPr>
          <p:nvPr>
            <p:ph idx="1"/>
          </p:nvPr>
        </p:nvSpPr>
        <p:spPr>
          <a:xfrm>
            <a:off x="457200" y="1600201"/>
            <a:ext cx="8229600" cy="2634916"/>
          </a:xfrm>
        </p:spPr>
        <p:txBody>
          <a:bodyPr>
            <a:normAutofit/>
          </a:bodyPr>
          <a:lstStyle/>
          <a:p>
            <a:pPr marL="0" indent="0" algn="ctr">
              <a:buNone/>
            </a:pPr>
            <a:r>
              <a:rPr lang="en-US" sz="7200" dirty="0"/>
              <a:t>Short-term on-line booking platforms</a:t>
            </a:r>
          </a:p>
        </p:txBody>
      </p:sp>
    </p:spTree>
    <p:extLst>
      <p:ext uri="{BB962C8B-B14F-4D97-AF65-F5344CB8AC3E}">
        <p14:creationId xmlns:p14="http://schemas.microsoft.com/office/powerpoint/2010/main" val="233682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D4310-621D-B447-87CE-AA796C228A27}"/>
              </a:ext>
            </a:extLst>
          </p:cNvPr>
          <p:cNvSpPr>
            <a:spLocks noGrp="1"/>
          </p:cNvSpPr>
          <p:nvPr>
            <p:ph idx="1"/>
          </p:nvPr>
        </p:nvSpPr>
        <p:spPr>
          <a:xfrm>
            <a:off x="457200" y="522514"/>
            <a:ext cx="8229600" cy="5603649"/>
          </a:xfrm>
        </p:spPr>
        <p:txBody>
          <a:bodyPr>
            <a:normAutofit/>
          </a:bodyPr>
          <a:lstStyle/>
          <a:p>
            <a:pPr marL="0" indent="0">
              <a:buNone/>
            </a:pPr>
            <a:r>
              <a:rPr lang="en-AU" dirty="0"/>
              <a:t>Category B – Transitory Accommodation – Rural</a:t>
            </a:r>
          </a:p>
          <a:p>
            <a:r>
              <a:rPr lang="en-AU" dirty="0"/>
              <a:t>Currently 80 Properties pay the levy.</a:t>
            </a:r>
          </a:p>
          <a:p>
            <a:r>
              <a:rPr lang="en-AU" dirty="0"/>
              <a:t>Of these 48 pay the minimum rate.</a:t>
            </a:r>
          </a:p>
          <a:p>
            <a:r>
              <a:rPr lang="en-AU" dirty="0"/>
              <a:t>Average amount paid is $280 per annum.</a:t>
            </a:r>
          </a:p>
          <a:p>
            <a:pPr algn="ctr"/>
            <a:r>
              <a:rPr lang="en-AU" dirty="0"/>
              <a:t>65 </a:t>
            </a:r>
            <a:r>
              <a:rPr lang="en-AU" u="sng" dirty="0"/>
              <a:t>Non</a:t>
            </a:r>
            <a:r>
              <a:rPr lang="en-AU" dirty="0"/>
              <a:t> PPR dwellings</a:t>
            </a:r>
          </a:p>
          <a:p>
            <a:pPr algn="ctr"/>
            <a:r>
              <a:rPr lang="en-AU" dirty="0"/>
              <a:t>15 PPR dwellings</a:t>
            </a:r>
          </a:p>
          <a:p>
            <a:endParaRPr lang="en-AU" dirty="0"/>
          </a:p>
          <a:p>
            <a:r>
              <a:rPr lang="en-AU" dirty="0"/>
              <a:t>Category B accounts for 0.6% of the total revenue collected.</a:t>
            </a:r>
          </a:p>
          <a:p>
            <a:endParaRPr lang="en-US" dirty="0"/>
          </a:p>
        </p:txBody>
      </p:sp>
    </p:spTree>
    <p:extLst>
      <p:ext uri="{BB962C8B-B14F-4D97-AF65-F5344CB8AC3E}">
        <p14:creationId xmlns:p14="http://schemas.microsoft.com/office/powerpoint/2010/main" val="299285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976B0-B5BB-014C-A045-3EFC44F1033C}"/>
              </a:ext>
            </a:extLst>
          </p:cNvPr>
          <p:cNvSpPr>
            <a:spLocks noGrp="1"/>
          </p:cNvSpPr>
          <p:nvPr>
            <p:ph idx="1"/>
          </p:nvPr>
        </p:nvSpPr>
        <p:spPr>
          <a:xfrm>
            <a:off x="457200" y="653144"/>
            <a:ext cx="8229600" cy="5473020"/>
          </a:xfrm>
        </p:spPr>
        <p:txBody>
          <a:bodyPr>
            <a:normAutofit fontScale="92500" lnSpcReduction="20000"/>
          </a:bodyPr>
          <a:lstStyle/>
          <a:p>
            <a:r>
              <a:rPr lang="en-US" dirty="0"/>
              <a:t>Noosa Council is considering how we can apply the Tourism Levy in a way that is equitable and fair – e.g. where a retired couple letting out a spare room is not expected to pay the same Levy rate as an entire house.</a:t>
            </a:r>
          </a:p>
          <a:p>
            <a:r>
              <a:rPr lang="en-US" dirty="0"/>
              <a:t>One way of managing this may be to charge a lower rate to Principal Place of Residence properties on Airbnb/</a:t>
            </a:r>
            <a:r>
              <a:rPr lang="en-US" dirty="0" err="1"/>
              <a:t>Stayz</a:t>
            </a:r>
            <a:r>
              <a:rPr lang="en-US" dirty="0"/>
              <a:t> </a:t>
            </a:r>
            <a:r>
              <a:rPr lang="en-US" dirty="0" err="1"/>
              <a:t>etc</a:t>
            </a:r>
            <a:r>
              <a:rPr lang="en-US" dirty="0"/>
              <a:t>, and a different rate to Non PPR properties?</a:t>
            </a:r>
          </a:p>
          <a:p>
            <a:r>
              <a:rPr lang="en-US" dirty="0"/>
              <a:t>Noosa Council’s concern with the short-term on-line letting sector is not primarily about non-payment of Levy funds. That is a peripheral matter.</a:t>
            </a:r>
          </a:p>
        </p:txBody>
      </p:sp>
    </p:spTree>
    <p:extLst>
      <p:ext uri="{BB962C8B-B14F-4D97-AF65-F5344CB8AC3E}">
        <p14:creationId xmlns:p14="http://schemas.microsoft.com/office/powerpoint/2010/main" val="159584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87CFD5-9F4E-A04E-A7D1-2DA44F683C85}"/>
              </a:ext>
            </a:extLst>
          </p:cNvPr>
          <p:cNvSpPr>
            <a:spLocks noGrp="1"/>
          </p:cNvSpPr>
          <p:nvPr>
            <p:ph idx="1"/>
          </p:nvPr>
        </p:nvSpPr>
        <p:spPr>
          <a:xfrm>
            <a:off x="457200" y="702130"/>
            <a:ext cx="8229600" cy="5424034"/>
          </a:xfrm>
        </p:spPr>
        <p:txBody>
          <a:bodyPr>
            <a:normAutofit lnSpcReduction="10000"/>
          </a:bodyPr>
          <a:lstStyle/>
          <a:p>
            <a:r>
              <a:rPr lang="en-US" dirty="0"/>
              <a:t>The real issue is how we can manage and plan for the impacts of this disruptive new industry sector.</a:t>
            </a:r>
          </a:p>
          <a:p>
            <a:r>
              <a:rPr lang="en-US" dirty="0"/>
              <a:t>We recognize that short-term on-line letting is here to stay. But the sector is also changing rapidly. As well as increasing numbers of entire properties being let, there are also new businesses appearing that manage multiple properties.</a:t>
            </a:r>
          </a:p>
          <a:p>
            <a:r>
              <a:rPr lang="en-US" dirty="0"/>
              <a:t>So what exactly are dealing with? What is the situation here in Noosa Shire?</a:t>
            </a:r>
          </a:p>
          <a:p>
            <a:endParaRPr lang="en-US" dirty="0"/>
          </a:p>
        </p:txBody>
      </p:sp>
    </p:spTree>
    <p:extLst>
      <p:ext uri="{BB962C8B-B14F-4D97-AF65-F5344CB8AC3E}">
        <p14:creationId xmlns:p14="http://schemas.microsoft.com/office/powerpoint/2010/main" val="32226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7565-DD94-6B43-9CB0-653D46A152E7}"/>
              </a:ext>
            </a:extLst>
          </p:cNvPr>
          <p:cNvSpPr>
            <a:spLocks noGrp="1"/>
          </p:cNvSpPr>
          <p:nvPr>
            <p:ph type="title"/>
          </p:nvPr>
        </p:nvSpPr>
        <p:spPr/>
        <p:txBody>
          <a:bodyPr/>
          <a:lstStyle/>
          <a:p>
            <a:r>
              <a:rPr lang="en-US" dirty="0" err="1"/>
              <a:t>Witta</a:t>
            </a:r>
            <a:r>
              <a:rPr lang="en-US" dirty="0"/>
              <a:t> Circle </a:t>
            </a:r>
          </a:p>
        </p:txBody>
      </p:sp>
      <p:pic>
        <p:nvPicPr>
          <p:cNvPr id="5" name="Content Placeholder 4">
            <a:extLst>
              <a:ext uri="{FF2B5EF4-FFF2-40B4-BE49-F238E27FC236}">
                <a16:creationId xmlns:a16="http://schemas.microsoft.com/office/drawing/2014/main" id="{E3DF446D-AFFD-B743-BD72-0329C4246848}"/>
              </a:ext>
            </a:extLst>
          </p:cNvPr>
          <p:cNvPicPr>
            <a:picLocks noGrp="1" noChangeAspect="1"/>
          </p:cNvPicPr>
          <p:nvPr>
            <p:ph idx="1"/>
          </p:nvPr>
        </p:nvPicPr>
        <p:blipFill>
          <a:blip r:embed="rId2"/>
          <a:stretch>
            <a:fillRect/>
          </a:stretch>
        </p:blipFill>
        <p:spPr>
          <a:xfrm>
            <a:off x="2463800" y="1862931"/>
            <a:ext cx="4216400" cy="4000500"/>
          </a:xfrm>
        </p:spPr>
      </p:pic>
    </p:spTree>
    <p:extLst>
      <p:ext uri="{BB962C8B-B14F-4D97-AF65-F5344CB8AC3E}">
        <p14:creationId xmlns:p14="http://schemas.microsoft.com/office/powerpoint/2010/main" val="272761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E3A3DE-915C-2448-8110-0AADA1A1338F}"/>
              </a:ext>
            </a:extLst>
          </p:cNvPr>
          <p:cNvPicPr>
            <a:picLocks noGrp="1" noChangeAspect="1"/>
          </p:cNvPicPr>
          <p:nvPr>
            <p:ph idx="1"/>
          </p:nvPr>
        </p:nvPicPr>
        <p:blipFill>
          <a:blip r:embed="rId2"/>
          <a:stretch>
            <a:fillRect/>
          </a:stretch>
        </p:blipFill>
        <p:spPr>
          <a:xfrm>
            <a:off x="951230" y="1600200"/>
            <a:ext cx="7241540" cy="4525963"/>
          </a:xfrm>
        </p:spPr>
      </p:pic>
    </p:spTree>
    <p:extLst>
      <p:ext uri="{BB962C8B-B14F-4D97-AF65-F5344CB8AC3E}">
        <p14:creationId xmlns:p14="http://schemas.microsoft.com/office/powerpoint/2010/main" val="88521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1CFB-563C-CB4A-8CCE-68F7EB229C7E}"/>
              </a:ext>
            </a:extLst>
          </p:cNvPr>
          <p:cNvSpPr>
            <a:spLocks noGrp="1"/>
          </p:cNvSpPr>
          <p:nvPr>
            <p:ph type="title"/>
          </p:nvPr>
        </p:nvSpPr>
        <p:spPr/>
        <p:txBody>
          <a:bodyPr/>
          <a:lstStyle/>
          <a:p>
            <a:r>
              <a:rPr lang="en-US" dirty="0" err="1"/>
              <a:t>Cooran</a:t>
            </a:r>
            <a:r>
              <a:rPr lang="en-US" dirty="0"/>
              <a:t> Court</a:t>
            </a:r>
          </a:p>
        </p:txBody>
      </p:sp>
      <p:pic>
        <p:nvPicPr>
          <p:cNvPr id="5" name="Content Placeholder 4">
            <a:extLst>
              <a:ext uri="{FF2B5EF4-FFF2-40B4-BE49-F238E27FC236}">
                <a16:creationId xmlns:a16="http://schemas.microsoft.com/office/drawing/2014/main" id="{FF915DF8-479E-914A-B623-D35C98D6BD13}"/>
              </a:ext>
            </a:extLst>
          </p:cNvPr>
          <p:cNvPicPr>
            <a:picLocks noGrp="1" noChangeAspect="1"/>
          </p:cNvPicPr>
          <p:nvPr>
            <p:ph idx="1"/>
          </p:nvPr>
        </p:nvPicPr>
        <p:blipFill>
          <a:blip r:embed="rId2"/>
          <a:stretch>
            <a:fillRect/>
          </a:stretch>
        </p:blipFill>
        <p:spPr>
          <a:xfrm>
            <a:off x="2603146" y="1600200"/>
            <a:ext cx="3937707" cy="4525963"/>
          </a:xfrm>
        </p:spPr>
      </p:pic>
    </p:spTree>
    <p:extLst>
      <p:ext uri="{BB962C8B-B14F-4D97-AF65-F5344CB8AC3E}">
        <p14:creationId xmlns:p14="http://schemas.microsoft.com/office/powerpoint/2010/main" val="24703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261C99-D002-D943-9CAE-9F7FF140B201}"/>
              </a:ext>
            </a:extLst>
          </p:cNvPr>
          <p:cNvPicPr>
            <a:picLocks noGrp="1" noChangeAspect="1"/>
          </p:cNvPicPr>
          <p:nvPr>
            <p:ph idx="1"/>
          </p:nvPr>
        </p:nvPicPr>
        <p:blipFill>
          <a:blip r:embed="rId2"/>
          <a:stretch>
            <a:fillRect/>
          </a:stretch>
        </p:blipFill>
        <p:spPr>
          <a:xfrm>
            <a:off x="1063197" y="1152330"/>
            <a:ext cx="7241540" cy="4525963"/>
          </a:xfrm>
        </p:spPr>
      </p:pic>
    </p:spTree>
    <p:extLst>
      <p:ext uri="{BB962C8B-B14F-4D97-AF65-F5344CB8AC3E}">
        <p14:creationId xmlns:p14="http://schemas.microsoft.com/office/powerpoint/2010/main" val="208679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8BF885-8451-864C-9251-7A637AB69CBA}"/>
              </a:ext>
            </a:extLst>
          </p:cNvPr>
          <p:cNvPicPr>
            <a:picLocks noGrp="1" noChangeAspect="1"/>
          </p:cNvPicPr>
          <p:nvPr>
            <p:ph idx="1"/>
          </p:nvPr>
        </p:nvPicPr>
        <p:blipFill>
          <a:blip r:embed="rId2"/>
          <a:stretch>
            <a:fillRect/>
          </a:stretch>
        </p:blipFill>
        <p:spPr>
          <a:xfrm>
            <a:off x="951230" y="1212980"/>
            <a:ext cx="7241540" cy="4913183"/>
          </a:xfrm>
        </p:spPr>
      </p:pic>
    </p:spTree>
    <p:extLst>
      <p:ext uri="{BB962C8B-B14F-4D97-AF65-F5344CB8AC3E}">
        <p14:creationId xmlns:p14="http://schemas.microsoft.com/office/powerpoint/2010/main" val="75392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449882-FE01-5442-997A-7B0B71079FED}"/>
              </a:ext>
            </a:extLst>
          </p:cNvPr>
          <p:cNvSpPr>
            <a:spLocks noGrp="1"/>
          </p:cNvSpPr>
          <p:nvPr>
            <p:ph idx="1"/>
          </p:nvPr>
        </p:nvSpPr>
        <p:spPr>
          <a:xfrm>
            <a:off x="457200" y="408214"/>
            <a:ext cx="8229600" cy="5717949"/>
          </a:xfrm>
        </p:spPr>
        <p:txBody>
          <a:bodyPr>
            <a:normAutofit lnSpcReduction="10000"/>
          </a:bodyPr>
          <a:lstStyle/>
          <a:p>
            <a:pPr marL="0" indent="0" algn="ctr">
              <a:buNone/>
            </a:pPr>
            <a:r>
              <a:rPr lang="en-US" dirty="0"/>
              <a:t>Not really a “peer-to-peer” relationship, which suggests an arrangement between equals.</a:t>
            </a:r>
          </a:p>
          <a:p>
            <a:pPr marL="0" indent="0" algn="ctr">
              <a:buNone/>
            </a:pPr>
            <a:r>
              <a:rPr lang="en-US" dirty="0"/>
              <a:t>More often it is a business owner  -  customer relationship.</a:t>
            </a:r>
          </a:p>
          <a:p>
            <a:pPr marL="0" indent="0" algn="ctr">
              <a:buNone/>
            </a:pPr>
            <a:endParaRPr lang="en-US" dirty="0"/>
          </a:p>
          <a:p>
            <a:pPr marL="0" indent="0" algn="ctr">
              <a:buNone/>
            </a:pPr>
            <a:r>
              <a:rPr lang="en-US" dirty="0"/>
              <a:t>Not a “sharing economy”, which suggests a benign barter system.</a:t>
            </a:r>
          </a:p>
          <a:p>
            <a:pPr marL="0" indent="0" algn="ctr">
              <a:buNone/>
            </a:pPr>
            <a:r>
              <a:rPr lang="en-US" dirty="0"/>
              <a:t>More accurately, it is a profit-orientated economy, no different to the rest of the business economy. </a:t>
            </a:r>
          </a:p>
          <a:p>
            <a:pPr marL="0" indent="0" algn="ctr">
              <a:buNone/>
            </a:pPr>
            <a:r>
              <a:rPr lang="en-US" dirty="0"/>
              <a:t>(Compare with a traditional B&amp;B business.)</a:t>
            </a:r>
          </a:p>
          <a:p>
            <a:pPr marL="0" indent="0">
              <a:buNone/>
            </a:pPr>
            <a:endParaRPr lang="en-US" dirty="0"/>
          </a:p>
        </p:txBody>
      </p:sp>
    </p:spTree>
    <p:extLst>
      <p:ext uri="{BB962C8B-B14F-4D97-AF65-F5344CB8AC3E}">
        <p14:creationId xmlns:p14="http://schemas.microsoft.com/office/powerpoint/2010/main" val="391431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BE0F7E-2A37-F64A-A031-8B7253535F8F}"/>
              </a:ext>
            </a:extLst>
          </p:cNvPr>
          <p:cNvSpPr>
            <a:spLocks noGrp="1"/>
          </p:cNvSpPr>
          <p:nvPr>
            <p:ph idx="1"/>
          </p:nvPr>
        </p:nvSpPr>
        <p:spPr>
          <a:xfrm>
            <a:off x="457200" y="449180"/>
            <a:ext cx="8229600" cy="5676984"/>
          </a:xfrm>
        </p:spPr>
        <p:txBody>
          <a:bodyPr>
            <a:normAutofit fontScale="92500" lnSpcReduction="10000"/>
          </a:bodyPr>
          <a:lstStyle/>
          <a:p>
            <a:pPr marL="0" indent="0" algn="ctr">
              <a:buNone/>
            </a:pPr>
            <a:r>
              <a:rPr lang="en-US" sz="3600" dirty="0"/>
              <a:t>ISSUES:</a:t>
            </a:r>
          </a:p>
          <a:p>
            <a:r>
              <a:rPr lang="en-US" dirty="0" err="1"/>
              <a:t>Neighbour</a:t>
            </a:r>
            <a:r>
              <a:rPr lang="en-US" dirty="0"/>
              <a:t> amenity (noise, parking, rubbish, inconsiderate use of common areas, party houses, </a:t>
            </a:r>
            <a:r>
              <a:rPr lang="en-US" dirty="0" err="1"/>
              <a:t>etc</a:t>
            </a:r>
            <a:r>
              <a:rPr lang="en-US" dirty="0"/>
              <a:t>)</a:t>
            </a:r>
          </a:p>
          <a:p>
            <a:r>
              <a:rPr lang="en-US" dirty="0"/>
              <a:t>Disruption to sense of community (mistrust, personal safety perceptions, alienation, </a:t>
            </a:r>
            <a:r>
              <a:rPr lang="en-US" dirty="0" err="1"/>
              <a:t>etc</a:t>
            </a:r>
            <a:r>
              <a:rPr lang="en-US" dirty="0"/>
              <a:t>)</a:t>
            </a:r>
          </a:p>
          <a:p>
            <a:r>
              <a:rPr lang="en-US" dirty="0"/>
              <a:t>Fire safety risks</a:t>
            </a:r>
          </a:p>
          <a:p>
            <a:r>
              <a:rPr lang="en-US" dirty="0"/>
              <a:t>Land use planning</a:t>
            </a:r>
          </a:p>
          <a:p>
            <a:r>
              <a:rPr lang="en-US" dirty="0"/>
              <a:t>Disappearing long-term rental stock </a:t>
            </a:r>
          </a:p>
          <a:p>
            <a:r>
              <a:rPr lang="en-US" dirty="0"/>
              <a:t>Upward pressure on rental prices</a:t>
            </a:r>
          </a:p>
          <a:p>
            <a:r>
              <a:rPr lang="en-US" dirty="0"/>
              <a:t>Housing affordability issues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77889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F60FA-3B02-C64E-8FA1-6BE894B93FB8}"/>
              </a:ext>
            </a:extLst>
          </p:cNvPr>
          <p:cNvSpPr>
            <a:spLocks noGrp="1"/>
          </p:cNvSpPr>
          <p:nvPr>
            <p:ph idx="1"/>
          </p:nvPr>
        </p:nvSpPr>
        <p:spPr>
          <a:xfrm>
            <a:off x="457200" y="481264"/>
            <a:ext cx="8229600" cy="5644900"/>
          </a:xfrm>
        </p:spPr>
        <p:txBody>
          <a:bodyPr>
            <a:normAutofit lnSpcReduction="10000"/>
          </a:bodyPr>
          <a:lstStyle/>
          <a:p>
            <a:r>
              <a:rPr lang="en-US" sz="3600" dirty="0"/>
              <a:t>Re Airbnb, </a:t>
            </a:r>
            <a:r>
              <a:rPr lang="en-US" sz="3600" dirty="0" err="1"/>
              <a:t>Stayz</a:t>
            </a:r>
            <a:r>
              <a:rPr lang="en-US" sz="3600" dirty="0"/>
              <a:t> and various other platforms.</a:t>
            </a:r>
          </a:p>
          <a:p>
            <a:pPr marL="0" indent="0">
              <a:buNone/>
            </a:pPr>
            <a:endParaRPr lang="en-US" sz="3600" dirty="0"/>
          </a:p>
          <a:p>
            <a:r>
              <a:rPr lang="en-US" sz="3600" dirty="0"/>
              <a:t>Some are home-hosted, but the majority are entire homes.</a:t>
            </a:r>
          </a:p>
          <a:p>
            <a:pPr marL="0" indent="0">
              <a:buNone/>
            </a:pPr>
            <a:r>
              <a:rPr lang="en-US" sz="3600" dirty="0"/>
              <a:t>	</a:t>
            </a:r>
            <a:r>
              <a:rPr lang="en-US" sz="3600" i="1" dirty="0"/>
              <a:t>Deloitte Access </a:t>
            </a:r>
            <a:r>
              <a:rPr lang="en-US" sz="3600" dirty="0"/>
              <a:t>state 62% nationally are entire properties, while</a:t>
            </a:r>
          </a:p>
          <a:p>
            <a:pPr marL="0" indent="0">
              <a:buNone/>
            </a:pPr>
            <a:r>
              <a:rPr lang="en-US" sz="3600" dirty="0"/>
              <a:t>	</a:t>
            </a:r>
            <a:r>
              <a:rPr lang="en-US" sz="3600" i="1" dirty="0"/>
              <a:t>Inside Airbnb </a:t>
            </a:r>
            <a:r>
              <a:rPr lang="en-US" sz="3600" dirty="0"/>
              <a:t>say entire properties have gone up by 87% in the past year resulting in 70% being entire properties.</a:t>
            </a:r>
          </a:p>
          <a:p>
            <a:endParaRPr lang="en-US" dirty="0"/>
          </a:p>
        </p:txBody>
      </p:sp>
    </p:spTree>
    <p:extLst>
      <p:ext uri="{BB962C8B-B14F-4D97-AF65-F5344CB8AC3E}">
        <p14:creationId xmlns:p14="http://schemas.microsoft.com/office/powerpoint/2010/main" val="2946134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333A-381F-5D4B-AB28-F92EE066E806}"/>
              </a:ext>
            </a:extLst>
          </p:cNvPr>
          <p:cNvSpPr>
            <a:spLocks noGrp="1"/>
          </p:cNvSpPr>
          <p:nvPr>
            <p:ph type="title"/>
          </p:nvPr>
        </p:nvSpPr>
        <p:spPr/>
        <p:txBody>
          <a:bodyPr>
            <a:normAutofit fontScale="90000"/>
          </a:bodyPr>
          <a:lstStyle/>
          <a:p>
            <a:r>
              <a:rPr lang="en-US" dirty="0"/>
              <a:t>Byron Bay Mayor Simon Richardson:</a:t>
            </a:r>
          </a:p>
        </p:txBody>
      </p:sp>
      <p:sp>
        <p:nvSpPr>
          <p:cNvPr id="3" name="Content Placeholder 2">
            <a:extLst>
              <a:ext uri="{FF2B5EF4-FFF2-40B4-BE49-F238E27FC236}">
                <a16:creationId xmlns:a16="http://schemas.microsoft.com/office/drawing/2014/main" id="{6C7FFC17-6B53-DB45-A4AD-31BFA11069C6}"/>
              </a:ext>
            </a:extLst>
          </p:cNvPr>
          <p:cNvSpPr>
            <a:spLocks noGrp="1"/>
          </p:cNvSpPr>
          <p:nvPr>
            <p:ph idx="1"/>
          </p:nvPr>
        </p:nvSpPr>
        <p:spPr>
          <a:xfrm>
            <a:off x="457200" y="1417638"/>
            <a:ext cx="8229600" cy="4708525"/>
          </a:xfrm>
        </p:spPr>
        <p:txBody>
          <a:bodyPr>
            <a:normAutofit lnSpcReduction="10000"/>
          </a:bodyPr>
          <a:lstStyle/>
          <a:p>
            <a:r>
              <a:rPr lang="en-US" dirty="0"/>
              <a:t>“Airbnb’s gutting our community. From our point of view it’s an illegal activity in a residential zone.”</a:t>
            </a:r>
          </a:p>
          <a:p>
            <a:r>
              <a:rPr lang="en-US" dirty="0"/>
              <a:t>“Suffolk Park used to be the single mum’s capital of Australia. But now it’s been gutted because on some weeks every second house is empty, which means no-one’s volunteering at the surf club, no-one’s got their kids at school … you’re eroding the community.”</a:t>
            </a:r>
          </a:p>
          <a:p>
            <a:pPr marL="0" indent="0">
              <a:buNone/>
            </a:pPr>
            <a:r>
              <a:rPr lang="en-US" dirty="0"/>
              <a:t>  					- Fairfax Media 13 April 2018 </a:t>
            </a:r>
          </a:p>
        </p:txBody>
      </p:sp>
    </p:spTree>
    <p:extLst>
      <p:ext uri="{BB962C8B-B14F-4D97-AF65-F5344CB8AC3E}">
        <p14:creationId xmlns:p14="http://schemas.microsoft.com/office/powerpoint/2010/main" val="42307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AD48F-9E83-6A4F-AE2F-15CC2A210CAA}"/>
              </a:ext>
            </a:extLst>
          </p:cNvPr>
          <p:cNvSpPr>
            <a:spLocks noGrp="1"/>
          </p:cNvSpPr>
          <p:nvPr>
            <p:ph idx="1"/>
          </p:nvPr>
        </p:nvSpPr>
        <p:spPr>
          <a:xfrm>
            <a:off x="457200" y="457200"/>
            <a:ext cx="8229600" cy="5668963"/>
          </a:xfrm>
        </p:spPr>
        <p:txBody>
          <a:bodyPr>
            <a:normAutofit/>
          </a:bodyPr>
          <a:lstStyle/>
          <a:p>
            <a:pPr marL="0" indent="0" algn="ctr">
              <a:buNone/>
            </a:pPr>
            <a:r>
              <a:rPr lang="en-US" dirty="0"/>
              <a:t>LACK OF DATA/TRANSPARENCY</a:t>
            </a:r>
          </a:p>
          <a:p>
            <a:r>
              <a:rPr lang="en-US" dirty="0"/>
              <a:t>Airbnb and </a:t>
            </a:r>
            <a:r>
              <a:rPr lang="en-US" dirty="0" err="1"/>
              <a:t>Stayz</a:t>
            </a:r>
            <a:r>
              <a:rPr lang="en-US" dirty="0"/>
              <a:t> refuse to supply property addresses. They claim that to do so would be a breach of privacy.</a:t>
            </a:r>
          </a:p>
          <a:p>
            <a:r>
              <a:rPr lang="en-US" dirty="0"/>
              <a:t>Their business model relies on secrecy so that many of their clients can avoid tax, planning and safety regulations.</a:t>
            </a:r>
          </a:p>
          <a:p>
            <a:r>
              <a:rPr lang="en-US" dirty="0"/>
              <a:t>Airbnb and </a:t>
            </a:r>
            <a:r>
              <a:rPr lang="en-US" dirty="0" err="1"/>
              <a:t>Stayz</a:t>
            </a:r>
            <a:r>
              <a:rPr lang="en-US" dirty="0"/>
              <a:t> are engaged in fierce lobbying to prevent forced disclosure at a State policy level.</a:t>
            </a:r>
          </a:p>
        </p:txBody>
      </p:sp>
    </p:spTree>
    <p:extLst>
      <p:ext uri="{BB962C8B-B14F-4D97-AF65-F5344CB8AC3E}">
        <p14:creationId xmlns:p14="http://schemas.microsoft.com/office/powerpoint/2010/main" val="428318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C398-1C92-7B43-8641-6550D434560F}"/>
              </a:ext>
            </a:extLst>
          </p:cNvPr>
          <p:cNvSpPr>
            <a:spLocks noGrp="1"/>
          </p:cNvSpPr>
          <p:nvPr>
            <p:ph type="title"/>
          </p:nvPr>
        </p:nvSpPr>
        <p:spPr/>
        <p:txBody>
          <a:bodyPr/>
          <a:lstStyle/>
          <a:p>
            <a:r>
              <a:rPr lang="en-US" dirty="0"/>
              <a:t>What’s happening in </a:t>
            </a:r>
            <a:r>
              <a:rPr lang="en-US" dirty="0" err="1"/>
              <a:t>Qld</a:t>
            </a:r>
            <a:r>
              <a:rPr lang="en-US" dirty="0"/>
              <a:t>?</a:t>
            </a:r>
          </a:p>
        </p:txBody>
      </p:sp>
      <p:sp>
        <p:nvSpPr>
          <p:cNvPr id="3" name="Content Placeholder 2">
            <a:extLst>
              <a:ext uri="{FF2B5EF4-FFF2-40B4-BE49-F238E27FC236}">
                <a16:creationId xmlns:a16="http://schemas.microsoft.com/office/drawing/2014/main" id="{88C4999B-F69B-444F-B131-76F770FC00A5}"/>
              </a:ext>
            </a:extLst>
          </p:cNvPr>
          <p:cNvSpPr>
            <a:spLocks noGrp="1"/>
          </p:cNvSpPr>
          <p:nvPr>
            <p:ph idx="1"/>
          </p:nvPr>
        </p:nvSpPr>
        <p:spPr/>
        <p:txBody>
          <a:bodyPr>
            <a:normAutofit fontScale="85000" lnSpcReduction="10000"/>
          </a:bodyPr>
          <a:lstStyle/>
          <a:p>
            <a:r>
              <a:rPr lang="en-US" dirty="0"/>
              <a:t>Following Noosa Council’s successful motion presented to last year’s LGAQ Conference, the State Government agreed to set up a reference group to consider the issues.</a:t>
            </a:r>
          </a:p>
          <a:p>
            <a:r>
              <a:rPr lang="en-US" dirty="0"/>
              <a:t>The Reference Group has met 3 times and shared information. Noosa and Cairns are the only LGAs. Also represented are Airbnb, </a:t>
            </a:r>
            <a:r>
              <a:rPr lang="en-US" dirty="0" err="1"/>
              <a:t>Stayz</a:t>
            </a:r>
            <a:r>
              <a:rPr lang="en-US" dirty="0"/>
              <a:t>, Accommodation Association of Aust., Tourism &amp; Events </a:t>
            </a:r>
            <a:r>
              <a:rPr lang="en-US" dirty="0" err="1"/>
              <a:t>Qld</a:t>
            </a:r>
            <a:r>
              <a:rPr lang="en-US" dirty="0"/>
              <a:t>, LGAQ, </a:t>
            </a:r>
            <a:r>
              <a:rPr lang="en-US" dirty="0" err="1"/>
              <a:t>Qld</a:t>
            </a:r>
            <a:r>
              <a:rPr lang="en-US" dirty="0"/>
              <a:t> Hotels Association, Property Council, Adventure </a:t>
            </a:r>
            <a:r>
              <a:rPr lang="en-US" dirty="0" err="1"/>
              <a:t>Qld</a:t>
            </a:r>
            <a:r>
              <a:rPr lang="en-US" dirty="0"/>
              <a:t>, Australian Timeshare &amp; Holiday Ownership Council, plus other Gov. Departments and more!</a:t>
            </a:r>
          </a:p>
        </p:txBody>
      </p:sp>
    </p:spTree>
    <p:extLst>
      <p:ext uri="{BB962C8B-B14F-4D97-AF65-F5344CB8AC3E}">
        <p14:creationId xmlns:p14="http://schemas.microsoft.com/office/powerpoint/2010/main" val="627116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FA4F5-1905-4C43-9277-1E8DEA830F4D}"/>
              </a:ext>
            </a:extLst>
          </p:cNvPr>
          <p:cNvSpPr>
            <a:spLocks noGrp="1"/>
          </p:cNvSpPr>
          <p:nvPr>
            <p:ph idx="1"/>
          </p:nvPr>
        </p:nvSpPr>
        <p:spPr>
          <a:xfrm>
            <a:off x="457200" y="477078"/>
            <a:ext cx="8229600" cy="6038022"/>
          </a:xfrm>
        </p:spPr>
        <p:txBody>
          <a:bodyPr>
            <a:normAutofit fontScale="92500" lnSpcReduction="20000"/>
          </a:bodyPr>
          <a:lstStyle/>
          <a:p>
            <a:pPr marL="0" indent="0" algn="ctr">
              <a:buNone/>
            </a:pPr>
            <a:r>
              <a:rPr lang="en-US" b="1" dirty="0"/>
              <a:t>EFFORTS ELSEWHERE:</a:t>
            </a:r>
          </a:p>
          <a:p>
            <a:pPr marL="0" indent="0" algn="ctr">
              <a:buNone/>
            </a:pPr>
            <a:r>
              <a:rPr lang="en-US" b="1" dirty="0"/>
              <a:t>Byron Bay </a:t>
            </a:r>
          </a:p>
          <a:p>
            <a:pPr>
              <a:buFont typeface="Arial" panose="020B0604020202020204" pitchFamily="34" charset="0"/>
              <a:buChar char="•"/>
            </a:pPr>
            <a:r>
              <a:rPr lang="en-US" dirty="0"/>
              <a:t>short-term holiday letting prohibited in all residential zones</a:t>
            </a:r>
          </a:p>
          <a:p>
            <a:pPr>
              <a:buFont typeface="Arial" panose="020B0604020202020204" pitchFamily="34" charset="0"/>
              <a:buChar char="•"/>
            </a:pPr>
            <a:r>
              <a:rPr lang="en-US" dirty="0"/>
              <a:t>exempt if 3br or less and rented for less than 90 days per year</a:t>
            </a:r>
          </a:p>
          <a:p>
            <a:pPr>
              <a:buFont typeface="Arial" panose="020B0604020202020204" pitchFamily="34" charset="0"/>
              <a:buChar char="•"/>
            </a:pPr>
            <a:r>
              <a:rPr lang="en-US" dirty="0"/>
              <a:t>otherwise requires a DA</a:t>
            </a:r>
          </a:p>
          <a:p>
            <a:pPr>
              <a:buFont typeface="Arial" panose="020B0604020202020204" pitchFamily="34" charset="0"/>
              <a:buChar char="•"/>
            </a:pPr>
            <a:r>
              <a:rPr lang="en-US" dirty="0"/>
              <a:t>part-time compliance officer </a:t>
            </a:r>
          </a:p>
          <a:p>
            <a:pPr>
              <a:buFont typeface="Arial" panose="020B0604020202020204" pitchFamily="34" charset="0"/>
              <a:buChar char="•"/>
            </a:pPr>
            <a:r>
              <a:rPr lang="en-US" dirty="0"/>
              <a:t>engage private investigators to book and stay at properties</a:t>
            </a:r>
          </a:p>
          <a:p>
            <a:pPr>
              <a:buFont typeface="Arial" panose="020B0604020202020204" pitchFamily="34" charset="0"/>
              <a:buChar char="•"/>
            </a:pPr>
            <a:r>
              <a:rPr lang="en-US" dirty="0"/>
              <a:t>Byron Council has 2 Land &amp; Environment Court matters pending and 60 under investigation</a:t>
            </a:r>
          </a:p>
          <a:p>
            <a:pPr>
              <a:buFont typeface="Arial" panose="020B0604020202020204" pitchFamily="34" charset="0"/>
              <a:buChar char="•"/>
            </a:pPr>
            <a:r>
              <a:rPr lang="en-US" dirty="0"/>
              <a:t>Considering taking legal action against NSW Gov.</a:t>
            </a:r>
            <a:br>
              <a:rPr lang="en-US" dirty="0"/>
            </a:br>
            <a:endParaRPr lang="en-US" dirty="0"/>
          </a:p>
        </p:txBody>
      </p:sp>
    </p:spTree>
    <p:extLst>
      <p:ext uri="{BB962C8B-B14F-4D97-AF65-F5344CB8AC3E}">
        <p14:creationId xmlns:p14="http://schemas.microsoft.com/office/powerpoint/2010/main" val="199830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16C6D-B856-D548-96E4-598ABF80750B}"/>
              </a:ext>
            </a:extLst>
          </p:cNvPr>
          <p:cNvSpPr>
            <a:spLocks noGrp="1"/>
          </p:cNvSpPr>
          <p:nvPr>
            <p:ph idx="1"/>
          </p:nvPr>
        </p:nvSpPr>
        <p:spPr>
          <a:xfrm>
            <a:off x="457200" y="559838"/>
            <a:ext cx="8229600" cy="5566326"/>
          </a:xfrm>
        </p:spPr>
        <p:txBody>
          <a:bodyPr/>
          <a:lstStyle/>
          <a:p>
            <a:pPr marL="0" indent="0" algn="ctr">
              <a:buNone/>
            </a:pPr>
            <a:r>
              <a:rPr lang="en-AU" b="1" dirty="0"/>
              <a:t>Bass Coast Shire Council </a:t>
            </a:r>
          </a:p>
          <a:p>
            <a:pPr marL="0" indent="0" algn="ctr">
              <a:buNone/>
            </a:pPr>
            <a:r>
              <a:rPr lang="en-AU" dirty="0"/>
              <a:t>(which includes Phillip Island) </a:t>
            </a:r>
          </a:p>
          <a:p>
            <a:r>
              <a:rPr lang="en-AU" dirty="0"/>
              <a:t>Using the Public Health &amp; Wellbeing Act to insist that properties listed for short-term letting are registered with Council. However, they are unsure about the legality of this, and it has yet to be tested through legal challenge. </a:t>
            </a:r>
          </a:p>
          <a:p>
            <a:r>
              <a:rPr lang="en-AU" dirty="0"/>
              <a:t>Registration is only for properties that sleep 6 or more, at a cost of $296 p.a. </a:t>
            </a:r>
          </a:p>
          <a:p>
            <a:r>
              <a:rPr lang="en-AU" dirty="0"/>
              <a:t>They have 850 houses registered so far. </a:t>
            </a:r>
            <a:endParaRPr lang="en-US" dirty="0"/>
          </a:p>
        </p:txBody>
      </p:sp>
    </p:spTree>
    <p:extLst>
      <p:ext uri="{BB962C8B-B14F-4D97-AF65-F5344CB8AC3E}">
        <p14:creationId xmlns:p14="http://schemas.microsoft.com/office/powerpoint/2010/main" val="417884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4D2876-4B65-154E-8226-DBAE55045BDC}"/>
              </a:ext>
            </a:extLst>
          </p:cNvPr>
          <p:cNvSpPr>
            <a:spLocks noGrp="1"/>
          </p:cNvSpPr>
          <p:nvPr>
            <p:ph idx="1"/>
          </p:nvPr>
        </p:nvSpPr>
        <p:spPr>
          <a:xfrm>
            <a:off x="457200" y="373224"/>
            <a:ext cx="8229600" cy="5913276"/>
          </a:xfrm>
        </p:spPr>
        <p:txBody>
          <a:bodyPr>
            <a:normAutofit fontScale="77500" lnSpcReduction="20000"/>
          </a:bodyPr>
          <a:lstStyle/>
          <a:p>
            <a:pPr marL="0" indent="0" algn="ctr">
              <a:buNone/>
            </a:pPr>
            <a:r>
              <a:rPr lang="en-AU" sz="4400" b="1" dirty="0"/>
              <a:t>Busselton in WA </a:t>
            </a:r>
          </a:p>
          <a:p>
            <a:r>
              <a:rPr lang="en-AU" sz="4200" dirty="0"/>
              <a:t>Uses a combination of local laws and planning regulations to manage Airbnb, </a:t>
            </a:r>
            <a:r>
              <a:rPr lang="en-AU" sz="4200" dirty="0" err="1"/>
              <a:t>Stayz</a:t>
            </a:r>
            <a:r>
              <a:rPr lang="en-AU" sz="4200" dirty="0"/>
              <a:t> etc. Basically, their local laws distinguish short-term accommodation and impose a fee (sort of like a tourism levy). </a:t>
            </a:r>
          </a:p>
          <a:p>
            <a:r>
              <a:rPr lang="en-AU" sz="4200" dirty="0"/>
              <a:t>They have a register of short-term accommodation properties, and it is a breach of their local laws for property owners not to list such properties on the register. </a:t>
            </a:r>
          </a:p>
          <a:p>
            <a:r>
              <a:rPr lang="en-AU" sz="4200" dirty="0"/>
              <a:t>The fee for registration is around $300 per year. </a:t>
            </a:r>
          </a:p>
          <a:p>
            <a:endParaRPr lang="en-US" dirty="0"/>
          </a:p>
        </p:txBody>
      </p:sp>
    </p:spTree>
    <p:extLst>
      <p:ext uri="{BB962C8B-B14F-4D97-AF65-F5344CB8AC3E}">
        <p14:creationId xmlns:p14="http://schemas.microsoft.com/office/powerpoint/2010/main" val="412519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32FC-2171-344E-A2DA-18CFD92D3119}"/>
              </a:ext>
            </a:extLst>
          </p:cNvPr>
          <p:cNvSpPr>
            <a:spLocks noGrp="1"/>
          </p:cNvSpPr>
          <p:nvPr>
            <p:ph type="title"/>
          </p:nvPr>
        </p:nvSpPr>
        <p:spPr>
          <a:xfrm>
            <a:off x="457200" y="274638"/>
            <a:ext cx="8229600" cy="607105"/>
          </a:xfrm>
        </p:spPr>
        <p:txBody>
          <a:bodyPr>
            <a:normAutofit/>
          </a:bodyPr>
          <a:lstStyle/>
          <a:p>
            <a:r>
              <a:rPr lang="en-US" sz="2400" dirty="0" err="1"/>
              <a:t>Busselton</a:t>
            </a:r>
            <a:r>
              <a:rPr lang="en-US" sz="2400" dirty="0"/>
              <a:t> cont.</a:t>
            </a:r>
          </a:p>
        </p:txBody>
      </p:sp>
      <p:sp>
        <p:nvSpPr>
          <p:cNvPr id="3" name="Content Placeholder 2">
            <a:extLst>
              <a:ext uri="{FF2B5EF4-FFF2-40B4-BE49-F238E27FC236}">
                <a16:creationId xmlns:a16="http://schemas.microsoft.com/office/drawing/2014/main" id="{CCA4DCB6-E74C-8444-BF33-0F4A238638A1}"/>
              </a:ext>
            </a:extLst>
          </p:cNvPr>
          <p:cNvSpPr>
            <a:spLocks noGrp="1"/>
          </p:cNvSpPr>
          <p:nvPr>
            <p:ph idx="1"/>
          </p:nvPr>
        </p:nvSpPr>
        <p:spPr>
          <a:xfrm>
            <a:off x="457200" y="1045030"/>
            <a:ext cx="8229600" cy="5290456"/>
          </a:xfrm>
        </p:spPr>
        <p:txBody>
          <a:bodyPr>
            <a:normAutofit fontScale="85000" lnSpcReduction="10000"/>
          </a:bodyPr>
          <a:lstStyle/>
          <a:p>
            <a:r>
              <a:rPr lang="en-AU" sz="3500" dirty="0"/>
              <a:t>If a property attempts to hide their letting actions, the Council can also use their planning scheme to hit them with a breach notice and fine. The fines are quite substantial. </a:t>
            </a:r>
          </a:p>
          <a:p>
            <a:r>
              <a:rPr lang="en-AU" sz="3500" dirty="0"/>
              <a:t>They have 600 properties listed on their register, but reckon there are probably around 700 more that they haven't been able to locate and which refuse to identify themselves.</a:t>
            </a:r>
          </a:p>
          <a:p>
            <a:r>
              <a:rPr lang="en-AU" sz="3500" dirty="0"/>
              <a:t>Busselton have had one successful legal case against a property owner for operating a holiday home without approval.</a:t>
            </a:r>
          </a:p>
          <a:p>
            <a:pPr marL="0" indent="0">
              <a:buNone/>
            </a:pPr>
            <a:r>
              <a:rPr lang="en-AU" dirty="0"/>
              <a:t> </a:t>
            </a:r>
          </a:p>
          <a:p>
            <a:endParaRPr lang="en-US" dirty="0"/>
          </a:p>
        </p:txBody>
      </p:sp>
    </p:spTree>
    <p:extLst>
      <p:ext uri="{BB962C8B-B14F-4D97-AF65-F5344CB8AC3E}">
        <p14:creationId xmlns:p14="http://schemas.microsoft.com/office/powerpoint/2010/main" val="179379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385FE-AD43-214E-A22C-EF990FC08F71}"/>
              </a:ext>
            </a:extLst>
          </p:cNvPr>
          <p:cNvSpPr>
            <a:spLocks noGrp="1"/>
          </p:cNvSpPr>
          <p:nvPr>
            <p:ph idx="1"/>
          </p:nvPr>
        </p:nvSpPr>
        <p:spPr>
          <a:xfrm>
            <a:off x="457200" y="473529"/>
            <a:ext cx="8229600" cy="5652634"/>
          </a:xfrm>
        </p:spPr>
        <p:txBody>
          <a:bodyPr>
            <a:normAutofit fontScale="85000" lnSpcReduction="10000"/>
          </a:bodyPr>
          <a:lstStyle/>
          <a:p>
            <a:pPr marL="0" indent="0" algn="ctr">
              <a:buNone/>
            </a:pPr>
            <a:r>
              <a:rPr lang="en-US" b="1" dirty="0"/>
              <a:t>IN CONCLUSION</a:t>
            </a:r>
          </a:p>
          <a:p>
            <a:endParaRPr lang="en-US" dirty="0"/>
          </a:p>
          <a:p>
            <a:r>
              <a:rPr lang="en-US" dirty="0"/>
              <a:t>More than anything, this is a planning issue.</a:t>
            </a:r>
          </a:p>
          <a:p>
            <a:r>
              <a:rPr lang="en-US" dirty="0"/>
              <a:t>Local Government’s role is to manage land use through planning schemes and strategic planning decisions. Regulation of land uses includes shared accommodation.</a:t>
            </a:r>
          </a:p>
          <a:p>
            <a:r>
              <a:rPr lang="en-US" dirty="0"/>
              <a:t>Just as we have traditionally managed home-based businesses, population densities, types of residential or tourist accommodation zones, transport corridors, etc., so we need to be able to provide for the short-term on-line rental market whilst ensuring adequate resident amenity, place-making character, housing affordability, and appropriate public infrastructure.</a:t>
            </a:r>
          </a:p>
        </p:txBody>
      </p:sp>
    </p:spTree>
    <p:extLst>
      <p:ext uri="{BB962C8B-B14F-4D97-AF65-F5344CB8AC3E}">
        <p14:creationId xmlns:p14="http://schemas.microsoft.com/office/powerpoint/2010/main" val="126770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B8D9-4259-AC43-A0D0-E86C2523D2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8B92C6-3029-404A-AB5C-5EC3E42D2ADA}"/>
              </a:ext>
            </a:extLst>
          </p:cNvPr>
          <p:cNvSpPr>
            <a:spLocks noGrp="1"/>
          </p:cNvSpPr>
          <p:nvPr>
            <p:ph idx="1"/>
          </p:nvPr>
        </p:nvSpPr>
        <p:spPr/>
        <p:txBody>
          <a:bodyPr>
            <a:normAutofit/>
          </a:bodyPr>
          <a:lstStyle/>
          <a:p>
            <a:pPr marL="0" indent="0" algn="ctr">
              <a:buNone/>
            </a:pPr>
            <a:r>
              <a:rPr lang="en-US" sz="4800" dirty="0"/>
              <a:t>International Examples</a:t>
            </a:r>
          </a:p>
          <a:p>
            <a:pPr marL="0" indent="0" algn="ctr">
              <a:buNone/>
            </a:pPr>
            <a:r>
              <a:rPr lang="en-US" sz="4800" dirty="0"/>
              <a:t>(if time permits)</a:t>
            </a:r>
          </a:p>
        </p:txBody>
      </p:sp>
    </p:spTree>
    <p:extLst>
      <p:ext uri="{BB962C8B-B14F-4D97-AF65-F5344CB8AC3E}">
        <p14:creationId xmlns:p14="http://schemas.microsoft.com/office/powerpoint/2010/main" val="1404835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935522-95DF-C242-B4AD-A5EE193A6444}"/>
              </a:ext>
            </a:extLst>
          </p:cNvPr>
          <p:cNvSpPr>
            <a:spLocks noGrp="1"/>
          </p:cNvSpPr>
          <p:nvPr>
            <p:ph idx="1"/>
          </p:nvPr>
        </p:nvSpPr>
        <p:spPr>
          <a:xfrm>
            <a:off x="457200" y="424544"/>
            <a:ext cx="8229600" cy="5701620"/>
          </a:xfrm>
        </p:spPr>
        <p:txBody>
          <a:bodyPr>
            <a:normAutofit fontScale="92500" lnSpcReduction="10000"/>
          </a:bodyPr>
          <a:lstStyle/>
          <a:p>
            <a:pPr marL="0" indent="0">
              <a:buNone/>
            </a:pPr>
            <a:r>
              <a:rPr lang="en-US" dirty="0"/>
              <a:t>Many cities, like New York, Singapore, Berlin and Barcelona, have attempted to stop or control on-line short-term rentals. Why? Mainly because of impacts on housing stocks and affordability.</a:t>
            </a:r>
          </a:p>
          <a:p>
            <a:pPr marL="0" indent="0">
              <a:buNone/>
            </a:pPr>
            <a:r>
              <a:rPr lang="en-AU" dirty="0"/>
              <a:t>* David </a:t>
            </a:r>
            <a:r>
              <a:rPr lang="en-AU" dirty="0" err="1"/>
              <a:t>Wachsmuth</a:t>
            </a:r>
            <a:r>
              <a:rPr lang="en-AU" dirty="0"/>
              <a:t>, a professor of Urban Planning at McGill University, found that in </a:t>
            </a:r>
            <a:r>
              <a:rPr lang="en-AU" b="1" dirty="0"/>
              <a:t>New York</a:t>
            </a:r>
            <a:r>
              <a:rPr lang="en-AU" dirty="0"/>
              <a:t>, Airbnb has indeed raised rents, and also removed housing from the rental market. The median household looking for a new apartment will pay $384 more per year than they would have three years ago, due to the growth of short-term rentals.</a:t>
            </a:r>
          </a:p>
          <a:p>
            <a:pPr marL="0" indent="0">
              <a:buNone/>
            </a:pPr>
            <a:r>
              <a:rPr lang="en-AU" dirty="0"/>
              <a:t>* UQ Researcher Sara </a:t>
            </a:r>
            <a:r>
              <a:rPr lang="en-AU" dirty="0" err="1"/>
              <a:t>Dolnicar</a:t>
            </a:r>
            <a:r>
              <a:rPr lang="en-AU" dirty="0"/>
              <a:t> says rental prices in </a:t>
            </a:r>
            <a:r>
              <a:rPr lang="en-AU" b="1" dirty="0"/>
              <a:t>Barcelona</a:t>
            </a:r>
            <a:r>
              <a:rPr lang="en-AU" dirty="0"/>
              <a:t> went up by a third directly due to Airbnb.</a:t>
            </a:r>
            <a:endParaRPr lang="en-US" dirty="0"/>
          </a:p>
        </p:txBody>
      </p:sp>
    </p:spTree>
    <p:extLst>
      <p:ext uri="{BB962C8B-B14F-4D97-AF65-F5344CB8AC3E}">
        <p14:creationId xmlns:p14="http://schemas.microsoft.com/office/powerpoint/2010/main" val="16084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1A5D-AEB9-DF4A-8E29-53A8164ACB33}"/>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E92E15D7-B1C0-6144-B122-63FA36647549}"/>
              </a:ext>
            </a:extLst>
          </p:cNvPr>
          <p:cNvSpPr>
            <a:spLocks noGrp="1"/>
          </p:cNvSpPr>
          <p:nvPr>
            <p:ph idx="1"/>
          </p:nvPr>
        </p:nvSpPr>
        <p:spPr>
          <a:xfrm>
            <a:off x="457200" y="1191986"/>
            <a:ext cx="8229600" cy="4934177"/>
          </a:xfrm>
        </p:spPr>
        <p:txBody>
          <a:bodyPr>
            <a:normAutofit/>
          </a:bodyPr>
          <a:lstStyle/>
          <a:p>
            <a:r>
              <a:rPr lang="en-US" sz="3600" dirty="0"/>
              <a:t>According to a Deloitte Access Economics Report, in 2015-16 in Queensland, 343,800 Airbnb guests generated $217 million in GSP.</a:t>
            </a:r>
          </a:p>
          <a:p>
            <a:endParaRPr lang="en-US" sz="3600" dirty="0"/>
          </a:p>
          <a:p>
            <a:r>
              <a:rPr lang="en-US" sz="3600" dirty="0"/>
              <a:t>Short-term on-line platforms are diversifying the tourism offerings and the experiences for tourists.</a:t>
            </a:r>
          </a:p>
        </p:txBody>
      </p:sp>
    </p:spTree>
    <p:extLst>
      <p:ext uri="{BB962C8B-B14F-4D97-AF65-F5344CB8AC3E}">
        <p14:creationId xmlns:p14="http://schemas.microsoft.com/office/powerpoint/2010/main" val="788089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9984F-7FC5-1446-9FC1-52970AAE521A}"/>
              </a:ext>
            </a:extLst>
          </p:cNvPr>
          <p:cNvSpPr>
            <a:spLocks noGrp="1"/>
          </p:cNvSpPr>
          <p:nvPr>
            <p:ph idx="1"/>
          </p:nvPr>
        </p:nvSpPr>
        <p:spPr>
          <a:xfrm>
            <a:off x="457200" y="457200"/>
            <a:ext cx="8229600" cy="5668963"/>
          </a:xfrm>
        </p:spPr>
        <p:txBody>
          <a:bodyPr>
            <a:normAutofit/>
          </a:bodyPr>
          <a:lstStyle/>
          <a:p>
            <a:pPr marL="0" indent="0" algn="ctr">
              <a:buNone/>
            </a:pPr>
            <a:r>
              <a:rPr lang="en-AU" dirty="0"/>
              <a:t>Many locales limit entire properties being let and/or place time limits on stays.</a:t>
            </a:r>
          </a:p>
          <a:p>
            <a:r>
              <a:rPr lang="en-AU" b="1" dirty="0"/>
              <a:t>New York State</a:t>
            </a:r>
            <a:r>
              <a:rPr lang="en-AU" dirty="0"/>
              <a:t> in October 2016 created restrictions on short-term rentals. In most of New York City, it’s now illegal to advertise or rent an entire apartment on a platform like Airbnb for less than 30 days. Home-hosted letting is OK but only for one or two guests.</a:t>
            </a:r>
          </a:p>
          <a:p>
            <a:r>
              <a:rPr lang="en-AU" dirty="0"/>
              <a:t>In </a:t>
            </a:r>
            <a:r>
              <a:rPr lang="en-AU" b="1" dirty="0"/>
              <a:t>Amsterdam</a:t>
            </a:r>
            <a:r>
              <a:rPr lang="en-AU" dirty="0"/>
              <a:t> you can only host Airbnb guests for 60 days (and the city plans to shorten this period, </a:t>
            </a:r>
            <a:r>
              <a:rPr lang="en-AU" u="sng" dirty="0">
                <a:hlinkClick r:id="rId2"/>
              </a:rPr>
              <a:t>to just 30 days</a:t>
            </a:r>
            <a:r>
              <a:rPr lang="en-AU" dirty="0"/>
              <a:t>). </a:t>
            </a:r>
            <a:endParaRPr lang="en-US" dirty="0"/>
          </a:p>
        </p:txBody>
      </p:sp>
    </p:spTree>
    <p:extLst>
      <p:ext uri="{BB962C8B-B14F-4D97-AF65-F5344CB8AC3E}">
        <p14:creationId xmlns:p14="http://schemas.microsoft.com/office/powerpoint/2010/main" val="167801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4DCC16-940F-DD4B-B3A9-43F89F3305B7}"/>
              </a:ext>
            </a:extLst>
          </p:cNvPr>
          <p:cNvSpPr>
            <a:spLocks noGrp="1"/>
          </p:cNvSpPr>
          <p:nvPr>
            <p:ph idx="1"/>
          </p:nvPr>
        </p:nvSpPr>
        <p:spPr>
          <a:xfrm>
            <a:off x="457200" y="424544"/>
            <a:ext cx="8229600" cy="5959927"/>
          </a:xfrm>
        </p:spPr>
        <p:txBody>
          <a:bodyPr>
            <a:normAutofit fontScale="40000" lnSpcReduction="20000"/>
          </a:bodyPr>
          <a:lstStyle/>
          <a:p>
            <a:r>
              <a:rPr lang="en-AU" sz="6300" b="1" dirty="0"/>
              <a:t>London</a:t>
            </a:r>
            <a:r>
              <a:rPr lang="en-AU" sz="6300" dirty="0"/>
              <a:t> created a deal with Airbnb to allow properties to be rented for 90 days in a given year as short-term rentals. Any more than 90 days and the owner has to apply for permission from council. Hefty fines are imposed on those who fail to cooperate.</a:t>
            </a:r>
          </a:p>
          <a:p>
            <a:endParaRPr lang="en-AU" sz="6300" dirty="0"/>
          </a:p>
          <a:p>
            <a:pPr marL="0" indent="0">
              <a:buNone/>
            </a:pPr>
            <a:r>
              <a:rPr lang="en-AU" sz="6300" dirty="0"/>
              <a:t>	Airbnb has complied voluntarily, however, 	London has discovered the strict regulations don’t work. Many Airbnb business owners, especially those with multiple properties, simply move their listings between sites.  They delist their property before the 90 day limit and create a new listing, or else fudge the address to get around the rules.</a:t>
            </a:r>
          </a:p>
          <a:p>
            <a:pPr marL="0" indent="0">
              <a:buNone/>
            </a:pPr>
            <a:endParaRPr lang="en-AU" sz="6300" dirty="0"/>
          </a:p>
          <a:p>
            <a:pPr fontAlgn="base"/>
            <a:r>
              <a:rPr lang="en-AU" sz="6300" dirty="0"/>
              <a:t>In February this year, BBC London asked competitors in the short-term letting market sites if they enforced the 90-day rule or planned to do so. </a:t>
            </a:r>
            <a:r>
              <a:rPr lang="en-AU" sz="6300" u="sng" dirty="0"/>
              <a:t>None</a:t>
            </a:r>
            <a:r>
              <a:rPr lang="en-AU" sz="6300" dirty="0"/>
              <a:t> said they did.</a:t>
            </a:r>
          </a:p>
          <a:p>
            <a:pPr marL="0" indent="0">
              <a:buNone/>
            </a:pPr>
            <a:br>
              <a:rPr lang="en-AU" dirty="0"/>
            </a:br>
            <a:endParaRPr lang="en-AU" dirty="0"/>
          </a:p>
          <a:p>
            <a:endParaRPr lang="en-US" dirty="0"/>
          </a:p>
        </p:txBody>
      </p:sp>
    </p:spTree>
    <p:extLst>
      <p:ext uri="{BB962C8B-B14F-4D97-AF65-F5344CB8AC3E}">
        <p14:creationId xmlns:p14="http://schemas.microsoft.com/office/powerpoint/2010/main" val="53681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948DA-D728-124D-BB0D-07D2ACCF1708}"/>
              </a:ext>
            </a:extLst>
          </p:cNvPr>
          <p:cNvSpPr>
            <a:spLocks noGrp="1"/>
          </p:cNvSpPr>
          <p:nvPr>
            <p:ph idx="1"/>
          </p:nvPr>
        </p:nvSpPr>
        <p:spPr/>
        <p:txBody>
          <a:bodyPr/>
          <a:lstStyle/>
          <a:p>
            <a:r>
              <a:rPr lang="en-AU" b="1" dirty="0"/>
              <a:t>San Francisco </a:t>
            </a:r>
            <a:r>
              <a:rPr lang="en-AU" dirty="0"/>
              <a:t>worked with Airbnb to institute a "one home, one host" policy, after which listings dropped 75%. This really hit the people renting multiple investment properties hard. However, as with London, they are finding ways around the rule (e.g. using friend's IDs).</a:t>
            </a:r>
            <a:endParaRPr lang="en-US" dirty="0"/>
          </a:p>
        </p:txBody>
      </p:sp>
    </p:spTree>
    <p:extLst>
      <p:ext uri="{BB962C8B-B14F-4D97-AF65-F5344CB8AC3E}">
        <p14:creationId xmlns:p14="http://schemas.microsoft.com/office/powerpoint/2010/main" val="1236051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425CDF-5C3F-E549-8B3A-567B0922ABA8}"/>
              </a:ext>
            </a:extLst>
          </p:cNvPr>
          <p:cNvSpPr>
            <a:spLocks noGrp="1"/>
          </p:cNvSpPr>
          <p:nvPr>
            <p:ph idx="1"/>
          </p:nvPr>
        </p:nvSpPr>
        <p:spPr>
          <a:xfrm>
            <a:off x="457200" y="1110342"/>
            <a:ext cx="8229600" cy="5015821"/>
          </a:xfrm>
        </p:spPr>
        <p:txBody>
          <a:bodyPr/>
          <a:lstStyle/>
          <a:p>
            <a:r>
              <a:rPr lang="en-AU" b="1" dirty="0"/>
              <a:t>Denver</a:t>
            </a:r>
            <a:r>
              <a:rPr lang="en-AU" dirty="0"/>
              <a:t> allows a primary residence to be listed as a short-term rental as long as it is registered and pays extra fees. No investment properties (i.e. non PPR) are allowed to be listed. They’ve been strict about fining those who avoid registering, which has boosted compliance to about 75% of listings.</a:t>
            </a:r>
            <a:endParaRPr lang="en-US" dirty="0"/>
          </a:p>
        </p:txBody>
      </p:sp>
    </p:spTree>
    <p:extLst>
      <p:ext uri="{BB962C8B-B14F-4D97-AF65-F5344CB8AC3E}">
        <p14:creationId xmlns:p14="http://schemas.microsoft.com/office/powerpoint/2010/main" val="222934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BA5A6-5E18-5347-9D2C-C60E521A19ED}"/>
              </a:ext>
            </a:extLst>
          </p:cNvPr>
          <p:cNvSpPr>
            <a:spLocks noGrp="1"/>
          </p:cNvSpPr>
          <p:nvPr>
            <p:ph idx="1"/>
          </p:nvPr>
        </p:nvSpPr>
        <p:spPr>
          <a:xfrm>
            <a:off x="457200" y="604158"/>
            <a:ext cx="8229600" cy="5522006"/>
          </a:xfrm>
        </p:spPr>
        <p:txBody>
          <a:bodyPr>
            <a:normAutofit lnSpcReduction="10000"/>
          </a:bodyPr>
          <a:lstStyle/>
          <a:p>
            <a:r>
              <a:rPr lang="en-US" sz="3600" dirty="0"/>
              <a:t>However, according to Prof. Nicole Curran of Syd. Uni., wherever on-line short-term rentals have proliferated, so too have conflicts with local residents and also conflicts with traditional tourism accommodation businesses.</a:t>
            </a:r>
          </a:p>
          <a:p>
            <a:r>
              <a:rPr lang="en-US" sz="3600" dirty="0"/>
              <a:t>The growth in the sector has also meant a significant growth in a new type of tourism – group holidays, especially for bucks/hens events and weddings.</a:t>
            </a:r>
          </a:p>
          <a:p>
            <a:endParaRPr lang="en-US" dirty="0"/>
          </a:p>
        </p:txBody>
      </p:sp>
    </p:spTree>
    <p:extLst>
      <p:ext uri="{BB962C8B-B14F-4D97-AF65-F5344CB8AC3E}">
        <p14:creationId xmlns:p14="http://schemas.microsoft.com/office/powerpoint/2010/main" val="428028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FED85-137C-2647-9523-87BC1941BF3D}"/>
              </a:ext>
            </a:extLst>
          </p:cNvPr>
          <p:cNvSpPr>
            <a:spLocks noGrp="1"/>
          </p:cNvSpPr>
          <p:nvPr>
            <p:ph idx="1"/>
          </p:nvPr>
        </p:nvSpPr>
        <p:spPr>
          <a:xfrm>
            <a:off x="457200" y="256674"/>
            <a:ext cx="8229600" cy="5869489"/>
          </a:xfrm>
        </p:spPr>
        <p:txBody>
          <a:bodyPr>
            <a:normAutofit lnSpcReduction="10000"/>
          </a:bodyPr>
          <a:lstStyle/>
          <a:p>
            <a:pPr marL="0" indent="0" algn="ctr">
              <a:buNone/>
            </a:pPr>
            <a:r>
              <a:rPr lang="en-US" dirty="0"/>
              <a:t>According to Sydney University Researcher Nicole </a:t>
            </a:r>
            <a:r>
              <a:rPr lang="en-US" dirty="0" err="1"/>
              <a:t>Gurran</a:t>
            </a:r>
            <a:r>
              <a:rPr lang="en-US" dirty="0"/>
              <a:t>:</a:t>
            </a:r>
          </a:p>
          <a:p>
            <a:r>
              <a:rPr lang="en-US" dirty="0"/>
              <a:t>There are more than 3,000 listings at </a:t>
            </a:r>
            <a:r>
              <a:rPr lang="en-US" dirty="0" err="1"/>
              <a:t>Mornington</a:t>
            </a:r>
            <a:r>
              <a:rPr lang="en-US" dirty="0"/>
              <a:t> Peninsular</a:t>
            </a:r>
          </a:p>
          <a:p>
            <a:r>
              <a:rPr lang="en-US" dirty="0"/>
              <a:t>There are more than 2,000 listings in Byron Shire </a:t>
            </a:r>
          </a:p>
          <a:p>
            <a:endParaRPr lang="en-US" dirty="0"/>
          </a:p>
          <a:p>
            <a:pPr marL="0" indent="0" algn="ctr">
              <a:buNone/>
            </a:pPr>
            <a:r>
              <a:rPr lang="en-US" i="1" dirty="0"/>
              <a:t>Inside Airbnb </a:t>
            </a:r>
            <a:r>
              <a:rPr lang="en-US" dirty="0"/>
              <a:t>state that Byron Shire has 2,655 Airbnb properties or 17% of all residences.</a:t>
            </a:r>
          </a:p>
          <a:p>
            <a:pPr marL="0" indent="0" algn="ctr">
              <a:buNone/>
            </a:pPr>
            <a:r>
              <a:rPr lang="en-US" dirty="0"/>
              <a:t>(Byron has 15,646 dwellings compared to Noosa’s 27,512 residential properties)</a:t>
            </a:r>
          </a:p>
          <a:p>
            <a:pPr marL="0" indent="0">
              <a:buNone/>
            </a:pPr>
            <a:endParaRPr lang="en-US" dirty="0"/>
          </a:p>
        </p:txBody>
      </p:sp>
    </p:spTree>
    <p:extLst>
      <p:ext uri="{BB962C8B-B14F-4D97-AF65-F5344CB8AC3E}">
        <p14:creationId xmlns:p14="http://schemas.microsoft.com/office/powerpoint/2010/main" val="19428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4FEE7-9495-0240-9A47-DE5C31876402}"/>
              </a:ext>
            </a:extLst>
          </p:cNvPr>
          <p:cNvSpPr>
            <a:spLocks noGrp="1"/>
          </p:cNvSpPr>
          <p:nvPr>
            <p:ph idx="1"/>
          </p:nvPr>
        </p:nvSpPr>
        <p:spPr>
          <a:xfrm>
            <a:off x="359228" y="401054"/>
            <a:ext cx="8229600" cy="5999746"/>
          </a:xfrm>
        </p:spPr>
        <p:txBody>
          <a:bodyPr>
            <a:normAutofit/>
          </a:bodyPr>
          <a:lstStyle/>
          <a:p>
            <a:pPr marL="0" indent="0">
              <a:buNone/>
            </a:pPr>
            <a:r>
              <a:rPr lang="en-US" dirty="0"/>
              <a:t>So, how many short-term on-line properties are there in Noosa Shire?</a:t>
            </a:r>
          </a:p>
          <a:p>
            <a:pPr marL="0" indent="0">
              <a:buNone/>
            </a:pPr>
            <a:r>
              <a:rPr lang="en-US" i="1" dirty="0" err="1"/>
              <a:t>BNBGuard</a:t>
            </a:r>
            <a:r>
              <a:rPr lang="en-US" dirty="0"/>
              <a:t> recently came up with a data scrape: (excludes Castaways, </a:t>
            </a:r>
            <a:r>
              <a:rPr lang="en-US" dirty="0" err="1"/>
              <a:t>Peregian</a:t>
            </a:r>
            <a:r>
              <a:rPr lang="en-US" dirty="0"/>
              <a:t> Beach, all of hinterland </a:t>
            </a:r>
            <a:r>
              <a:rPr lang="en-US" dirty="0" err="1"/>
              <a:t>etc</a:t>
            </a:r>
            <a:r>
              <a:rPr lang="en-US" dirty="0"/>
              <a:t>)</a:t>
            </a:r>
          </a:p>
        </p:txBody>
      </p:sp>
      <p:pic>
        <p:nvPicPr>
          <p:cNvPr id="6" name="Picture 5">
            <a:extLst>
              <a:ext uri="{FF2B5EF4-FFF2-40B4-BE49-F238E27FC236}">
                <a16:creationId xmlns:a16="http://schemas.microsoft.com/office/drawing/2014/main" id="{F5EAA0A1-5016-7E4D-96F7-C474CE5E90FF}"/>
              </a:ext>
            </a:extLst>
          </p:cNvPr>
          <p:cNvPicPr>
            <a:picLocks noChangeAspect="1"/>
          </p:cNvPicPr>
          <p:nvPr/>
        </p:nvPicPr>
        <p:blipFill>
          <a:blip r:embed="rId2"/>
          <a:stretch>
            <a:fillRect/>
          </a:stretch>
        </p:blipFill>
        <p:spPr>
          <a:xfrm>
            <a:off x="588737" y="3263609"/>
            <a:ext cx="8092902" cy="2337091"/>
          </a:xfrm>
          <a:prstGeom prst="rect">
            <a:avLst/>
          </a:prstGeom>
        </p:spPr>
      </p:pic>
    </p:spTree>
    <p:extLst>
      <p:ext uri="{BB962C8B-B14F-4D97-AF65-F5344CB8AC3E}">
        <p14:creationId xmlns:p14="http://schemas.microsoft.com/office/powerpoint/2010/main" val="122814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C2D8A-1864-AE49-978C-9E363A14539C}"/>
              </a:ext>
            </a:extLst>
          </p:cNvPr>
          <p:cNvSpPr>
            <a:spLocks noGrp="1"/>
          </p:cNvSpPr>
          <p:nvPr>
            <p:ph idx="1"/>
          </p:nvPr>
        </p:nvSpPr>
        <p:spPr>
          <a:xfrm>
            <a:off x="457200" y="457200"/>
            <a:ext cx="8229600" cy="5668963"/>
          </a:xfrm>
        </p:spPr>
        <p:txBody>
          <a:bodyPr>
            <a:normAutofit/>
          </a:bodyPr>
          <a:lstStyle/>
          <a:p>
            <a:r>
              <a:rPr lang="en-US" i="1" dirty="0" err="1"/>
              <a:t>BnBGuard’s</a:t>
            </a:r>
            <a:r>
              <a:rPr lang="en-US" dirty="0"/>
              <a:t> total listings across areas sampled = 2,120</a:t>
            </a:r>
          </a:p>
          <a:p>
            <a:r>
              <a:rPr lang="en-US" dirty="0"/>
              <a:t>Add indicative figures for </a:t>
            </a:r>
            <a:r>
              <a:rPr lang="en-US" dirty="0" err="1"/>
              <a:t>Peregian</a:t>
            </a:r>
            <a:r>
              <a:rPr lang="en-US" dirty="0"/>
              <a:t> Beach, Castaways Beach, </a:t>
            </a:r>
            <a:r>
              <a:rPr lang="en-US" dirty="0" err="1"/>
              <a:t>Cooroy</a:t>
            </a:r>
            <a:r>
              <a:rPr lang="en-US" dirty="0"/>
              <a:t>, Pomona, </a:t>
            </a:r>
            <a:r>
              <a:rPr lang="en-US" dirty="0" err="1"/>
              <a:t>Boreen</a:t>
            </a:r>
            <a:r>
              <a:rPr lang="en-US" dirty="0"/>
              <a:t> Pt </a:t>
            </a:r>
            <a:r>
              <a:rPr lang="en-US" dirty="0" err="1"/>
              <a:t>etc</a:t>
            </a:r>
            <a:r>
              <a:rPr lang="en-US" dirty="0"/>
              <a:t>, and probably finish with close to 3,000 properties currently listed in Noosa Shire.</a:t>
            </a:r>
          </a:p>
          <a:p>
            <a:pPr marL="0" indent="0">
              <a:buNone/>
            </a:pPr>
            <a:endParaRPr lang="en-US" dirty="0"/>
          </a:p>
          <a:p>
            <a:r>
              <a:rPr lang="en-US" dirty="0"/>
              <a:t>But we can’t get accurate figures because we can’t identify property addresses. </a:t>
            </a:r>
          </a:p>
        </p:txBody>
      </p:sp>
    </p:spTree>
    <p:extLst>
      <p:ext uri="{BB962C8B-B14F-4D97-AF65-F5344CB8AC3E}">
        <p14:creationId xmlns:p14="http://schemas.microsoft.com/office/powerpoint/2010/main" val="32969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17C68-0AAE-2D4F-925E-5EBF7D7FF03A}"/>
              </a:ext>
            </a:extLst>
          </p:cNvPr>
          <p:cNvSpPr>
            <a:spLocks noGrp="1"/>
          </p:cNvSpPr>
          <p:nvPr>
            <p:ph idx="1"/>
          </p:nvPr>
        </p:nvSpPr>
        <p:spPr>
          <a:xfrm>
            <a:off x="457200" y="385012"/>
            <a:ext cx="8229600" cy="5741152"/>
          </a:xfrm>
        </p:spPr>
        <p:txBody>
          <a:bodyPr>
            <a:normAutofit fontScale="77500" lnSpcReduction="20000"/>
          </a:bodyPr>
          <a:lstStyle/>
          <a:p>
            <a:pPr marL="0" indent="0" algn="ctr">
              <a:buNone/>
            </a:pPr>
            <a:r>
              <a:rPr lang="en-US" sz="3800" dirty="0"/>
              <a:t>Tourism Levy</a:t>
            </a:r>
          </a:p>
          <a:p>
            <a:pPr marL="0" indent="0" algn="ctr">
              <a:buNone/>
            </a:pPr>
            <a:endParaRPr lang="en-US" dirty="0"/>
          </a:p>
          <a:p>
            <a:pPr marL="0" indent="0">
              <a:buNone/>
            </a:pPr>
            <a:r>
              <a:rPr lang="en-US" dirty="0"/>
              <a:t>All short-term on-line properties arguably benefit from destination marketing funded through the Tourism Levy.</a:t>
            </a:r>
          </a:p>
          <a:p>
            <a:pPr marL="0" indent="0">
              <a:buNone/>
            </a:pPr>
            <a:endParaRPr lang="en-US" dirty="0"/>
          </a:p>
          <a:p>
            <a:pPr marL="0" indent="0">
              <a:buNone/>
            </a:pPr>
            <a:r>
              <a:rPr lang="en-US" dirty="0"/>
              <a:t>The Tourism Levy applies to all commercial properties (including traditional B&amp;Bs plus all other forms of tourist accommodation.)</a:t>
            </a:r>
          </a:p>
          <a:p>
            <a:pPr marL="0" indent="0">
              <a:buNone/>
            </a:pPr>
            <a:endParaRPr lang="en-US" dirty="0"/>
          </a:p>
          <a:p>
            <a:pPr marL="0" indent="0">
              <a:buNone/>
            </a:pPr>
            <a:r>
              <a:rPr lang="en-US" dirty="0"/>
              <a:t>Currently the Levy is determined as a rate in the dollar based on property valuations. A different rate applies to Transitory Accommodation and to Commercial &amp; Industrial land. Also differs between urban and rural.</a:t>
            </a:r>
          </a:p>
          <a:p>
            <a:pPr marL="0" indent="0">
              <a:buNone/>
            </a:pPr>
            <a:endParaRPr lang="en-US" dirty="0"/>
          </a:p>
          <a:p>
            <a:pPr marL="0" indent="0">
              <a:buNone/>
            </a:pPr>
            <a:r>
              <a:rPr lang="en-US" dirty="0"/>
              <a:t>Very few short-term on-line rental properties (Airbnb, </a:t>
            </a:r>
            <a:r>
              <a:rPr lang="en-US" dirty="0" err="1"/>
              <a:t>Stayz</a:t>
            </a:r>
            <a:r>
              <a:rPr lang="en-US" dirty="0"/>
              <a:t> </a:t>
            </a:r>
            <a:r>
              <a:rPr lang="en-US" dirty="0" err="1"/>
              <a:t>etc</a:t>
            </a:r>
            <a:r>
              <a:rPr lang="en-US" dirty="0"/>
              <a:t>) are paying the Tourism Levy at present (less than 150).</a:t>
            </a:r>
          </a:p>
          <a:p>
            <a:pPr marL="0" indent="0">
              <a:buNone/>
            </a:pPr>
            <a:endParaRPr lang="en-US" dirty="0"/>
          </a:p>
        </p:txBody>
      </p:sp>
    </p:spTree>
    <p:extLst>
      <p:ext uri="{BB962C8B-B14F-4D97-AF65-F5344CB8AC3E}">
        <p14:creationId xmlns:p14="http://schemas.microsoft.com/office/powerpoint/2010/main" val="373512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499DA-167F-2C49-B204-A71562CBF9E3}"/>
              </a:ext>
            </a:extLst>
          </p:cNvPr>
          <p:cNvSpPr>
            <a:spLocks noGrp="1"/>
          </p:cNvSpPr>
          <p:nvPr>
            <p:ph idx="1"/>
          </p:nvPr>
        </p:nvSpPr>
        <p:spPr>
          <a:xfrm>
            <a:off x="457200" y="496958"/>
            <a:ext cx="8229600" cy="5629206"/>
          </a:xfrm>
        </p:spPr>
        <p:txBody>
          <a:bodyPr>
            <a:normAutofit fontScale="92500"/>
          </a:bodyPr>
          <a:lstStyle/>
          <a:p>
            <a:pPr marL="0" indent="0">
              <a:buNone/>
            </a:pPr>
            <a:r>
              <a:rPr lang="en-AU" dirty="0"/>
              <a:t>Category A – Transitory Accommodation – Urban</a:t>
            </a:r>
          </a:p>
          <a:p>
            <a:r>
              <a:rPr lang="en-AU" dirty="0"/>
              <a:t>Currently 4,160 properties pay the levy.</a:t>
            </a:r>
          </a:p>
          <a:p>
            <a:r>
              <a:rPr lang="en-AU" dirty="0"/>
              <a:t>Average amount paid is $553 per annum.</a:t>
            </a:r>
          </a:p>
          <a:p>
            <a:pPr algn="ctr"/>
            <a:r>
              <a:rPr lang="en-AU" dirty="0"/>
              <a:t>3,613 </a:t>
            </a:r>
            <a:r>
              <a:rPr lang="en-AU" u="sng" dirty="0"/>
              <a:t>Non</a:t>
            </a:r>
            <a:r>
              <a:rPr lang="en-AU" dirty="0"/>
              <a:t> Principal Place of Residence (PPR)units</a:t>
            </a:r>
          </a:p>
          <a:p>
            <a:pPr algn="ctr"/>
            <a:r>
              <a:rPr lang="en-AU" dirty="0"/>
              <a:t>45 PPR units</a:t>
            </a:r>
          </a:p>
          <a:p>
            <a:pPr algn="ctr"/>
            <a:r>
              <a:rPr lang="en-AU" dirty="0"/>
              <a:t>449 </a:t>
            </a:r>
            <a:r>
              <a:rPr lang="en-AU" u="sng" dirty="0"/>
              <a:t>Non</a:t>
            </a:r>
            <a:r>
              <a:rPr lang="en-AU" dirty="0"/>
              <a:t> PPR dwellings</a:t>
            </a:r>
          </a:p>
          <a:p>
            <a:pPr algn="ctr"/>
            <a:r>
              <a:rPr lang="en-AU" dirty="0"/>
              <a:t>53 PPR dwellings</a:t>
            </a:r>
          </a:p>
          <a:p>
            <a:endParaRPr lang="en-AU" dirty="0"/>
          </a:p>
          <a:p>
            <a:r>
              <a:rPr lang="en-AU" dirty="0"/>
              <a:t>Category A accounts for 79.6% of the total revenue collected.</a:t>
            </a:r>
          </a:p>
          <a:p>
            <a:endParaRPr lang="en-AU" dirty="0"/>
          </a:p>
          <a:p>
            <a:endParaRPr lang="en-US" dirty="0"/>
          </a:p>
        </p:txBody>
      </p:sp>
    </p:spTree>
    <p:extLst>
      <p:ext uri="{BB962C8B-B14F-4D97-AF65-F5344CB8AC3E}">
        <p14:creationId xmlns:p14="http://schemas.microsoft.com/office/powerpoint/2010/main" val="4114441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500</TotalTime>
  <Words>1810</Words>
  <Application>Microsoft Macintosh PowerPoint</Application>
  <PresentationFormat>On-screen Show (4:3)</PresentationFormat>
  <Paragraphs>128</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Witta Circle </vt:lpstr>
      <vt:lpstr>PowerPoint Presentation</vt:lpstr>
      <vt:lpstr>Cooran Court</vt:lpstr>
      <vt:lpstr>PowerPoint Presentation</vt:lpstr>
      <vt:lpstr>PowerPoint Presentation</vt:lpstr>
      <vt:lpstr>PowerPoint Presentation</vt:lpstr>
      <vt:lpstr>PowerPoint Presentation</vt:lpstr>
      <vt:lpstr>Byron Bay Mayor Simon Richardson:</vt:lpstr>
      <vt:lpstr>PowerPoint Presentation</vt:lpstr>
      <vt:lpstr>What’s happening in Qld?</vt:lpstr>
      <vt:lpstr>PowerPoint Presentation</vt:lpstr>
      <vt:lpstr>PowerPoint Presentation</vt:lpstr>
      <vt:lpstr>PowerPoint Presentation</vt:lpstr>
      <vt:lpstr>Busselton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local colour</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Wellington</dc:creator>
  <cp:lastModifiedBy>Tony Wellington</cp:lastModifiedBy>
  <cp:revision>76</cp:revision>
  <dcterms:created xsi:type="dcterms:W3CDTF">2018-03-02T23:20:01Z</dcterms:created>
  <dcterms:modified xsi:type="dcterms:W3CDTF">2018-04-19T04:01:46Z</dcterms:modified>
</cp:coreProperties>
</file>